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FD8CD-E2D0-441E-9C68-A53A79B9E707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B3EDB-DB06-4491-8B03-B414AC6E09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8F4C9-39C6-34EF-56C2-6A2A4FAC36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5618" y="984067"/>
            <a:ext cx="8650896" cy="1267827"/>
          </a:xfrm>
        </p:spPr>
        <p:txBody>
          <a:bodyPr/>
          <a:lstStyle/>
          <a:p>
            <a:r>
              <a:rPr lang="en-IN" sz="3200" dirty="0"/>
              <a:t>Object Oriented Programming using Python - FINAL PROJECT</a:t>
            </a:r>
            <a:br>
              <a:rPr lang="en-IN" sz="3200" dirty="0"/>
            </a:br>
            <a:r>
              <a:rPr lang="en-IN" sz="1800" dirty="0"/>
              <a:t>Prof. </a:t>
            </a:r>
            <a:r>
              <a:rPr lang="en-IN" sz="1800" dirty="0" err="1"/>
              <a:t>Rabih</a:t>
            </a:r>
            <a:r>
              <a:rPr lang="en-IN" sz="1800" dirty="0"/>
              <a:t> </a:t>
            </a:r>
            <a:r>
              <a:rPr lang="en-IN" sz="1800" dirty="0" err="1"/>
              <a:t>Neouchi</a:t>
            </a:r>
            <a:endParaRPr lang="en-IN"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0F8D95-7C83-2290-2993-B2C0BD49D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7909" y="2856411"/>
            <a:ext cx="3683725" cy="572589"/>
          </a:xfrm>
        </p:spPr>
        <p:txBody>
          <a:bodyPr>
            <a:noAutofit/>
          </a:bodyPr>
          <a:lstStyle/>
          <a:p>
            <a:r>
              <a:rPr lang="en-IN" sz="2400" dirty="0"/>
              <a:t>Data visualization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F07906A-8C4B-4691-2157-D5F323AD447D}"/>
              </a:ext>
            </a:extLst>
          </p:cNvPr>
          <p:cNvSpPr txBox="1">
            <a:spLocks/>
          </p:cNvSpPr>
          <p:nvPr/>
        </p:nvSpPr>
        <p:spPr>
          <a:xfrm>
            <a:off x="7467601" y="3980539"/>
            <a:ext cx="3226525" cy="18933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400" dirty="0">
                <a:latin typeface="Bahnschrift Light Condensed" panose="020B0502040204020203" pitchFamily="34" charset="0"/>
              </a:rPr>
              <a:t>Team tech pandas: (Group 9) </a:t>
            </a:r>
          </a:p>
          <a:p>
            <a:pPr algn="just"/>
            <a:r>
              <a:rPr lang="en-IN" sz="2400" dirty="0">
                <a:latin typeface="Bahnschrift Light Condensed" panose="020B0502040204020203" pitchFamily="34" charset="0"/>
              </a:rPr>
              <a:t>Ayush oswal r</a:t>
            </a:r>
          </a:p>
          <a:p>
            <a:pPr algn="just"/>
            <a:r>
              <a:rPr lang="en-IN" sz="2400" dirty="0">
                <a:latin typeface="Bahnschrift Light Condensed" panose="020B0502040204020203" pitchFamily="34" charset="0"/>
              </a:rPr>
              <a:t>Siddesh iyer h</a:t>
            </a:r>
          </a:p>
          <a:p>
            <a:pPr algn="just"/>
            <a:r>
              <a:rPr lang="en-IN" sz="2400" dirty="0">
                <a:latin typeface="Bahnschrift Light Condensed" panose="020B0502040204020203" pitchFamily="34" charset="0"/>
              </a:rPr>
              <a:t>Harshitha paturi</a:t>
            </a:r>
          </a:p>
        </p:txBody>
      </p:sp>
    </p:spTree>
    <p:extLst>
      <p:ext uri="{BB962C8B-B14F-4D97-AF65-F5344CB8AC3E}">
        <p14:creationId xmlns:p14="http://schemas.microsoft.com/office/powerpoint/2010/main" val="130660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4D5AC2-B971-669A-7989-5B93CE198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7738" y="859242"/>
            <a:ext cx="3676660" cy="737332"/>
          </a:xfrm>
        </p:spPr>
        <p:txBody>
          <a:bodyPr/>
          <a:lstStyle/>
          <a:p>
            <a:r>
              <a:rPr lang="en-IN" sz="3600" b="1" i="1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1EC49D-F6A4-5F36-CE37-9B08168846E4}"/>
              </a:ext>
            </a:extLst>
          </p:cNvPr>
          <p:cNvSpPr txBox="1"/>
          <p:nvPr/>
        </p:nvSpPr>
        <p:spPr>
          <a:xfrm>
            <a:off x="1724296" y="2490651"/>
            <a:ext cx="76635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Using this dataset &amp; creating visualizations on it, we analyzed various trends relating to the </a:t>
            </a:r>
            <a:r>
              <a:rPr lang="en-US" dirty="0">
                <a:solidFill>
                  <a:schemeClr val="accent2"/>
                </a:solidFill>
              </a:rPr>
              <a:t>population, country &amp; the year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We could examine what country or city had the </a:t>
            </a:r>
            <a:r>
              <a:rPr lang="en-US" dirty="0">
                <a:solidFill>
                  <a:schemeClr val="accent2"/>
                </a:solidFill>
              </a:rPr>
              <a:t>highest, lowest or average</a:t>
            </a:r>
            <a:r>
              <a:rPr lang="en-US" dirty="0">
                <a:solidFill>
                  <a:schemeClr val="accent1"/>
                </a:solidFill>
              </a:rPr>
              <a:t> population in which year as well as see which continent had how many people present in that moment of time.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One additional thing we could use of is the time zone too, which helped us in breaking down the </a:t>
            </a:r>
            <a:r>
              <a:rPr lang="en-US" dirty="0">
                <a:solidFill>
                  <a:schemeClr val="accent2"/>
                </a:solidFill>
              </a:rPr>
              <a:t>time zone ~ country relation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11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6323-F01C-3F84-1EBA-4AC9DDBA2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set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97583-91A4-47B8-C041-CEE14D85D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For the purpose of visualization, we used a data set which is “Population-Cities.csv”</a:t>
            </a:r>
          </a:p>
          <a:p>
            <a:r>
              <a:rPr lang="en-IN" dirty="0"/>
              <a:t>The requirements were met .</a:t>
            </a:r>
          </a:p>
          <a:p>
            <a:endParaRPr lang="en-IN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B79B5E9-3ECA-EFED-6C57-A74D321323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719398"/>
              </p:ext>
            </p:extLst>
          </p:nvPr>
        </p:nvGraphicFramePr>
        <p:xfrm>
          <a:off x="2917371" y="4375268"/>
          <a:ext cx="4577080" cy="13319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350099" imgH="1847696" progId="Excel.Sheet.12">
                  <p:embed/>
                </p:oleObj>
              </mc:Choice>
              <mc:Fallback>
                <p:oleObj name="Worksheet" r:id="rId2" imgW="6350099" imgH="184769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17371" y="4375268"/>
                        <a:ext cx="4577080" cy="13319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470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46C3A319-D8B4-3EB3-F635-F66C28C90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0249" y="789871"/>
            <a:ext cx="5833367" cy="653143"/>
          </a:xfrm>
        </p:spPr>
        <p:txBody>
          <a:bodyPr>
            <a:normAutofit/>
          </a:bodyPr>
          <a:lstStyle/>
          <a:p>
            <a:r>
              <a:rPr lang="en-IN" sz="2000" b="1" i="1" dirty="0"/>
              <a:t>ANALYSIS : POPULATION VS COUNTRY CODE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C1F11E-3EFC-B3F1-A3B7-5BA0864F552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8236" y="1573553"/>
            <a:ext cx="7557394" cy="371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3">
            <a:extLst>
              <a:ext uri="{FF2B5EF4-FFF2-40B4-BE49-F238E27FC236}">
                <a16:creationId xmlns:a16="http://schemas.microsoft.com/office/drawing/2014/main" id="{B8143B94-C764-A6C2-D70A-583DBEC37061}"/>
              </a:ext>
            </a:extLst>
          </p:cNvPr>
          <p:cNvSpPr txBox="1">
            <a:spLocks/>
          </p:cNvSpPr>
          <p:nvPr/>
        </p:nvSpPr>
        <p:spPr>
          <a:xfrm>
            <a:off x="1183433" y="5390786"/>
            <a:ext cx="10328955" cy="6531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6DDCED-25DF-675F-3A2C-16D7CE9C4485}"/>
              </a:ext>
            </a:extLst>
          </p:cNvPr>
          <p:cNvSpPr txBox="1"/>
          <p:nvPr/>
        </p:nvSpPr>
        <p:spPr>
          <a:xfrm flipH="1">
            <a:off x="1725391" y="5599612"/>
            <a:ext cx="8483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According to the bar plot, </a:t>
            </a:r>
            <a:r>
              <a:rPr lang="en-IN" dirty="0">
                <a:solidFill>
                  <a:srgbClr val="FFC000"/>
                </a:solidFill>
              </a:rPr>
              <a:t>Highly populated country </a:t>
            </a:r>
            <a:r>
              <a:rPr lang="en-IN" dirty="0">
                <a:solidFill>
                  <a:schemeClr val="accent1"/>
                </a:solidFill>
              </a:rPr>
              <a:t>is PK(Pakistan), whereas the </a:t>
            </a:r>
            <a:r>
              <a:rPr lang="en-IN" dirty="0">
                <a:solidFill>
                  <a:srgbClr val="FFC000"/>
                </a:solidFill>
              </a:rPr>
              <a:t>lowest population </a:t>
            </a:r>
            <a:r>
              <a:rPr lang="en-IN" dirty="0">
                <a:solidFill>
                  <a:schemeClr val="accent1"/>
                </a:solidFill>
              </a:rPr>
              <a:t>lies in (ES)Spain and (VE) Venezuela.</a:t>
            </a:r>
          </a:p>
        </p:txBody>
      </p:sp>
    </p:spTree>
    <p:extLst>
      <p:ext uri="{BB962C8B-B14F-4D97-AF65-F5344CB8AC3E}">
        <p14:creationId xmlns:p14="http://schemas.microsoft.com/office/powerpoint/2010/main" val="136391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0CD9116-A688-7C69-A03E-3C00CAF95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06452" y="635239"/>
            <a:ext cx="8168504" cy="754627"/>
          </a:xfrm>
        </p:spPr>
        <p:txBody>
          <a:bodyPr>
            <a:normAutofit/>
          </a:bodyPr>
          <a:lstStyle/>
          <a:p>
            <a:r>
              <a:rPr lang="en-IN" sz="2000" b="1" i="1" dirty="0"/>
              <a:t>Population range for countries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499E6BF-64CF-A2F4-21E6-7870E970C06A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950" y="1190352"/>
            <a:ext cx="6364626" cy="340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DB3E98-4A1B-6965-7BE5-D48B5CACDAB7}"/>
              </a:ext>
            </a:extLst>
          </p:cNvPr>
          <p:cNvSpPr txBox="1"/>
          <p:nvPr/>
        </p:nvSpPr>
        <p:spPr>
          <a:xfrm>
            <a:off x="1593850" y="4953000"/>
            <a:ext cx="7531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The highest average population is for </a:t>
            </a:r>
            <a:r>
              <a:rPr lang="en-IN" dirty="0">
                <a:solidFill>
                  <a:srgbClr val="FFC000"/>
                </a:solidFill>
              </a:rPr>
              <a:t>Pakistan, </a:t>
            </a:r>
            <a:r>
              <a:rPr lang="en-IN" dirty="0">
                <a:solidFill>
                  <a:schemeClr val="accent1"/>
                </a:solidFill>
              </a:rPr>
              <a:t>while it also has the same max, min, first quartile and third quartile.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The countries which have more standard deviation comparatively are: </a:t>
            </a:r>
            <a:r>
              <a:rPr lang="en-IN" dirty="0">
                <a:solidFill>
                  <a:srgbClr val="FFC000"/>
                </a:solidFill>
              </a:rPr>
              <a:t>Turkey, France and United Republic</a:t>
            </a:r>
            <a:r>
              <a:rPr lang="en-IN" dirty="0">
                <a:solidFill>
                  <a:schemeClr val="accent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67637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95B00A24-0F28-1B0E-EC3C-B608E4F42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6433" y="785587"/>
            <a:ext cx="7119487" cy="681138"/>
          </a:xfrm>
        </p:spPr>
        <p:txBody>
          <a:bodyPr>
            <a:normAutofit/>
          </a:bodyPr>
          <a:lstStyle/>
          <a:p>
            <a:r>
              <a:rPr lang="en-IN" b="1" i="1" dirty="0"/>
              <a:t>Line graph: country code vs average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4A7C56-BFB3-10F5-36CB-9C629D0B8024}"/>
              </a:ext>
            </a:extLst>
          </p:cNvPr>
          <p:cNvSpPr txBox="1"/>
          <p:nvPr/>
        </p:nvSpPr>
        <p:spPr>
          <a:xfrm>
            <a:off x="1770689" y="5532235"/>
            <a:ext cx="7495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In this graph, we removed the unwanted columns and incorrect values.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F2B2A7-DD6D-FEAE-E89F-7E3528E04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587" y="1458348"/>
            <a:ext cx="8025178" cy="394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20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87C70706-838A-CA64-758B-38D3A515B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4536" y="742713"/>
            <a:ext cx="2945331" cy="681138"/>
          </a:xfrm>
        </p:spPr>
        <p:txBody>
          <a:bodyPr>
            <a:normAutofit/>
          </a:bodyPr>
          <a:lstStyle/>
          <a:p>
            <a:r>
              <a:rPr lang="en-IN" sz="2000" b="1" i="1" dirty="0"/>
              <a:t>Scatter plot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B87D3C-9806-B9A6-DE93-80BFD38A0D88}"/>
              </a:ext>
            </a:extLst>
          </p:cNvPr>
          <p:cNvSpPr txBox="1"/>
          <p:nvPr/>
        </p:nvSpPr>
        <p:spPr>
          <a:xfrm>
            <a:off x="1733005" y="5573485"/>
            <a:ext cx="749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The highest scattered population is for </a:t>
            </a:r>
            <a:r>
              <a:rPr lang="en-IN" dirty="0">
                <a:solidFill>
                  <a:srgbClr val="FFC000"/>
                </a:solidFill>
              </a:rPr>
              <a:t>Venezuela.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6D4267-59BD-5993-916C-E858C54C2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516" y="1259537"/>
            <a:ext cx="6644208" cy="433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555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1FB6F1D1-2386-6D4B-39EA-581C6F10D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9481" y="712851"/>
            <a:ext cx="3382211" cy="591640"/>
          </a:xfrm>
        </p:spPr>
        <p:txBody>
          <a:bodyPr>
            <a:normAutofit/>
          </a:bodyPr>
          <a:lstStyle/>
          <a:p>
            <a:r>
              <a:rPr lang="en-IN" sz="2000" b="1" i="1" dirty="0"/>
              <a:t>Histogram for count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8CD53C2-985B-E8A8-75C6-C55BB84B4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680" y="1304491"/>
            <a:ext cx="7189889" cy="424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8FA6D-0F40-867C-9305-0B2C0918E5BD}"/>
              </a:ext>
            </a:extLst>
          </p:cNvPr>
          <p:cNvSpPr txBox="1"/>
          <p:nvPr/>
        </p:nvSpPr>
        <p:spPr>
          <a:xfrm>
            <a:off x="1733005" y="5573485"/>
            <a:ext cx="749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The highest count of the country in the dataset is </a:t>
            </a:r>
            <a:r>
              <a:rPr lang="en-IN" dirty="0">
                <a:solidFill>
                  <a:srgbClr val="FFC000"/>
                </a:solidFill>
              </a:rPr>
              <a:t>United States.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52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54D136CD-2C36-4F63-2612-E1E358141391}"/>
              </a:ext>
            </a:extLst>
          </p:cNvPr>
          <p:cNvSpPr txBox="1">
            <a:spLocks/>
          </p:cNvSpPr>
          <p:nvPr/>
        </p:nvSpPr>
        <p:spPr>
          <a:xfrm>
            <a:off x="4594842" y="816753"/>
            <a:ext cx="1910461" cy="5916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i="1" dirty="0"/>
              <a:t>Pie-chart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2BA776-9A80-61AA-4279-05B1FFB2C266}"/>
              </a:ext>
            </a:extLst>
          </p:cNvPr>
          <p:cNvSpPr txBox="1"/>
          <p:nvPr/>
        </p:nvSpPr>
        <p:spPr>
          <a:xfrm>
            <a:off x="1188720" y="5318978"/>
            <a:ext cx="9814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The pie-chart is an analysis to check how </a:t>
            </a:r>
          </a:p>
          <a:p>
            <a:r>
              <a:rPr lang="en-IN" dirty="0">
                <a:solidFill>
                  <a:schemeClr val="accent1"/>
                </a:solidFill>
              </a:rPr>
              <a:t>the population is present in each “</a:t>
            </a:r>
            <a:r>
              <a:rPr lang="en-IN" dirty="0">
                <a:solidFill>
                  <a:srgbClr val="FFC000"/>
                </a:solidFill>
              </a:rPr>
              <a:t>Continent”</a:t>
            </a:r>
            <a:r>
              <a:rPr lang="en-IN" dirty="0">
                <a:solidFill>
                  <a:schemeClr val="accent1"/>
                </a:solidFill>
              </a:rPr>
              <a:t> grouping by the “</a:t>
            </a:r>
            <a:r>
              <a:rPr lang="en-IN" dirty="0">
                <a:solidFill>
                  <a:srgbClr val="FFC000"/>
                </a:solidFill>
              </a:rPr>
              <a:t>Time zone</a:t>
            </a:r>
            <a:r>
              <a:rPr lang="en-IN" dirty="0">
                <a:solidFill>
                  <a:schemeClr val="accent1"/>
                </a:solidFill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This is from a sample of only 35 entries from the entire population.</a:t>
            </a:r>
          </a:p>
          <a:p>
            <a:endParaRPr lang="en-IN" dirty="0">
              <a:solidFill>
                <a:schemeClr val="accent1"/>
              </a:solidFill>
            </a:endParaRPr>
          </a:p>
          <a:p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CFD2F0-F358-4AEF-7D0C-C5835F036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75" y="1408393"/>
            <a:ext cx="5675593" cy="382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9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4">
            <a:extLst>
              <a:ext uri="{FF2B5EF4-FFF2-40B4-BE49-F238E27FC236}">
                <a16:creationId xmlns:a16="http://schemas.microsoft.com/office/drawing/2014/main" id="{54D136CD-2C36-4F63-2612-E1E358141391}"/>
              </a:ext>
            </a:extLst>
          </p:cNvPr>
          <p:cNvSpPr txBox="1">
            <a:spLocks/>
          </p:cNvSpPr>
          <p:nvPr/>
        </p:nvSpPr>
        <p:spPr>
          <a:xfrm>
            <a:off x="4681928" y="816753"/>
            <a:ext cx="1710164" cy="5916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i="1" dirty="0"/>
              <a:t>Heat 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BE856A-C74F-B332-2126-61F4930B2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253" y="1408393"/>
            <a:ext cx="4957747" cy="4397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28AC8F-4732-A49E-D570-40C740618976}"/>
              </a:ext>
            </a:extLst>
          </p:cNvPr>
          <p:cNvSpPr txBox="1"/>
          <p:nvPr/>
        </p:nvSpPr>
        <p:spPr>
          <a:xfrm>
            <a:off x="6217920" y="2031499"/>
            <a:ext cx="525997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Generating a heatmap of the total population of a </a:t>
            </a:r>
            <a:r>
              <a:rPr lang="en-IN" dirty="0">
                <a:solidFill>
                  <a:schemeClr val="accent2"/>
                </a:solidFill>
              </a:rPr>
              <a:t>particular region in a particular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Extracting the </a:t>
            </a:r>
            <a:r>
              <a:rPr lang="en-IN" dirty="0">
                <a:solidFill>
                  <a:schemeClr val="accent2"/>
                </a:solidFill>
              </a:rPr>
              <a:t>'population year'</a:t>
            </a:r>
            <a:r>
              <a:rPr lang="en-IN" dirty="0">
                <a:solidFill>
                  <a:schemeClr val="accent1"/>
                </a:solidFill>
              </a:rPr>
              <a:t> from </a:t>
            </a:r>
            <a:r>
              <a:rPr lang="en-IN" dirty="0">
                <a:solidFill>
                  <a:schemeClr val="accent2"/>
                </a:solidFill>
              </a:rPr>
              <a:t>'population data’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This heatmap is based on the entire population and not on the sample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1"/>
                </a:solidFill>
              </a:rPr>
              <a:t>This is for summarizing the entire population according to country code and year.</a:t>
            </a:r>
          </a:p>
        </p:txBody>
      </p:sp>
    </p:spTree>
    <p:extLst>
      <p:ext uri="{BB962C8B-B14F-4D97-AF65-F5344CB8AC3E}">
        <p14:creationId xmlns:p14="http://schemas.microsoft.com/office/powerpoint/2010/main" val="2884514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753</TotalTime>
  <Words>361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Bahnschrift Light Condensed</vt:lpstr>
      <vt:lpstr>Calibri</vt:lpstr>
      <vt:lpstr>Century Gothic</vt:lpstr>
      <vt:lpstr>Wingdings 3</vt:lpstr>
      <vt:lpstr>Ion Boardroom</vt:lpstr>
      <vt:lpstr>Microsoft Excel Worksheet</vt:lpstr>
      <vt:lpstr>Object Oriented Programming using Python - FINAL PROJECT Prof. Rabih Neouchi</vt:lpstr>
      <vt:lpstr>Data set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Oriented Programming using Python - FINAL PROJECT</dc:title>
  <dc:creator>Harshitha Paturi</dc:creator>
  <cp:lastModifiedBy>Harshitha Paturi</cp:lastModifiedBy>
  <cp:revision>5</cp:revision>
  <dcterms:created xsi:type="dcterms:W3CDTF">2022-12-08T09:15:50Z</dcterms:created>
  <dcterms:modified xsi:type="dcterms:W3CDTF">2022-12-08T21:49:23Z</dcterms:modified>
</cp:coreProperties>
</file>

<file path=docProps/thumbnail.jpeg>
</file>